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Times"/>
        <a:ea typeface="Times"/>
        <a:cs typeface="Times"/>
        <a:sym typeface="Times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Times"/>
        <a:ea typeface="Times"/>
        <a:cs typeface="Times"/>
        <a:sym typeface="Times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Times"/>
        <a:ea typeface="Times"/>
        <a:cs typeface="Times"/>
        <a:sym typeface="Times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Times"/>
        <a:ea typeface="Times"/>
        <a:cs typeface="Times"/>
        <a:sym typeface="Times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Times"/>
        <a:ea typeface="Times"/>
        <a:cs typeface="Times"/>
        <a:sym typeface="Times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Times"/>
        <a:ea typeface="Times"/>
        <a:cs typeface="Times"/>
        <a:sym typeface="Times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Times"/>
        <a:ea typeface="Times"/>
        <a:cs typeface="Times"/>
        <a:sym typeface="Times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Times"/>
        <a:ea typeface="Times"/>
        <a:cs typeface="Times"/>
        <a:sym typeface="Times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Times"/>
        <a:ea typeface="Times"/>
        <a:cs typeface="Times"/>
        <a:sym typeface="Time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Times"/>
          <a:ea typeface="Times"/>
          <a:cs typeface="Times"/>
        </a:font>
        <a:srgbClr val="41414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DBE3"/>
          </a:solidFill>
        </a:fill>
      </a:tcStyle>
    </a:wholeTbl>
    <a:band2H>
      <a:tcTxStyle b="def" i="def"/>
      <a:tcStyle>
        <a:tcBdr/>
        <a:fill>
          <a:solidFill>
            <a:srgbClr val="EBEEF2"/>
          </a:solidFill>
        </a:fill>
      </a:tcStyle>
    </a:band2H>
    <a:firstCol>
      <a:tcTxStyle b="on" i="off">
        <a:font>
          <a:latin typeface="Times"/>
          <a:ea typeface="Times"/>
          <a:cs typeface="Time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"/>
          <a:ea typeface="Times"/>
          <a:cs typeface="Time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imes"/>
          <a:ea typeface="Times"/>
          <a:cs typeface="Time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"/>
          <a:ea typeface="Times"/>
          <a:cs typeface="Times"/>
        </a:font>
        <a:srgbClr val="41414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FE2D3"/>
          </a:solidFill>
        </a:fill>
      </a:tcStyle>
    </a:wholeTbl>
    <a:band2H>
      <a:tcTxStyle b="def" i="def"/>
      <a:tcStyle>
        <a:tcBdr/>
        <a:fill>
          <a:solidFill>
            <a:srgbClr val="F0F1EA"/>
          </a:solidFill>
        </a:fill>
      </a:tcStyle>
    </a:band2H>
    <a:firstCol>
      <a:tcTxStyle b="on" i="off">
        <a:font>
          <a:latin typeface="Times"/>
          <a:ea typeface="Times"/>
          <a:cs typeface="Time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imes"/>
          <a:ea typeface="Times"/>
          <a:cs typeface="Time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imes"/>
          <a:ea typeface="Times"/>
          <a:cs typeface="Time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imes"/>
          <a:ea typeface="Times"/>
          <a:cs typeface="Times"/>
        </a:font>
        <a:srgbClr val="41414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DCE1"/>
          </a:solidFill>
        </a:fill>
      </a:tcStyle>
    </a:wholeTbl>
    <a:band2H>
      <a:tcTxStyle b="def" i="def"/>
      <a:tcStyle>
        <a:tcBdr/>
        <a:fill>
          <a:solidFill>
            <a:srgbClr val="EFEEF1"/>
          </a:solidFill>
        </a:fill>
      </a:tcStyle>
    </a:band2H>
    <a:firstCol>
      <a:tcTxStyle b="on" i="off">
        <a:font>
          <a:latin typeface="Times"/>
          <a:ea typeface="Times"/>
          <a:cs typeface="Time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imes"/>
          <a:ea typeface="Times"/>
          <a:cs typeface="Time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imes"/>
          <a:ea typeface="Times"/>
          <a:cs typeface="Time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"/>
          <a:ea typeface="Times"/>
          <a:cs typeface="Times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8E8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"/>
          <a:ea typeface="Times"/>
          <a:cs typeface="Time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"/>
          <a:ea typeface="Times"/>
          <a:cs typeface="Times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414141"/>
              </a:solidFill>
              <a:prstDash val="solid"/>
              <a:round/>
            </a:ln>
          </a:top>
          <a:bottom>
            <a:ln w="25400" cap="flat">
              <a:solidFill>
                <a:srgbClr val="41414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imes"/>
          <a:ea typeface="Times"/>
          <a:cs typeface="Time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414141"/>
              </a:solidFill>
              <a:prstDash val="solid"/>
              <a:round/>
            </a:ln>
          </a:top>
          <a:bottom>
            <a:ln w="25400" cap="flat">
              <a:solidFill>
                <a:srgbClr val="41414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"/>
          <a:ea typeface="Times"/>
          <a:cs typeface="Times"/>
        </a:font>
        <a:srgbClr val="41414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CDCD"/>
          </a:solidFill>
        </a:fill>
      </a:tcStyle>
    </a:wholeTbl>
    <a:band2H>
      <a:tcTxStyle b="def" i="def"/>
      <a:tcStyle>
        <a:tcBdr/>
        <a:fill>
          <a:solidFill>
            <a:srgbClr val="E8E8E8"/>
          </a:solidFill>
        </a:fill>
      </a:tcStyle>
    </a:band2H>
    <a:firstCol>
      <a:tcTxStyle b="on" i="off">
        <a:font>
          <a:latin typeface="Times"/>
          <a:ea typeface="Times"/>
          <a:cs typeface="Time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14141"/>
          </a:solidFill>
        </a:fill>
      </a:tcStyle>
    </a:firstCol>
    <a:lastRow>
      <a:tcTxStyle b="on" i="off">
        <a:font>
          <a:latin typeface="Times"/>
          <a:ea typeface="Times"/>
          <a:cs typeface="Time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14141"/>
          </a:solidFill>
        </a:fill>
      </a:tcStyle>
    </a:lastRow>
    <a:firstRow>
      <a:tcTxStyle b="on" i="off">
        <a:font>
          <a:latin typeface="Times"/>
          <a:ea typeface="Times"/>
          <a:cs typeface="Time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1414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"/>
          <a:ea typeface="Times"/>
          <a:cs typeface="Times"/>
        </a:font>
        <a:srgbClr val="414141"/>
      </a:tcTxStyle>
      <a:tcStyle>
        <a:tcBdr>
          <a:left>
            <a:ln w="12700" cap="flat">
              <a:solidFill>
                <a:srgbClr val="414141"/>
              </a:solidFill>
              <a:prstDash val="solid"/>
              <a:round/>
            </a:ln>
          </a:left>
          <a:right>
            <a:ln w="12700" cap="flat">
              <a:solidFill>
                <a:srgbClr val="414141"/>
              </a:solidFill>
              <a:prstDash val="solid"/>
              <a:round/>
            </a:ln>
          </a:right>
          <a:top>
            <a:ln w="12700" cap="flat">
              <a:solidFill>
                <a:srgbClr val="414141"/>
              </a:solidFill>
              <a:prstDash val="solid"/>
              <a:round/>
            </a:ln>
          </a:top>
          <a:bottom>
            <a:ln w="12700" cap="flat">
              <a:solidFill>
                <a:srgbClr val="414141"/>
              </a:solidFill>
              <a:prstDash val="solid"/>
              <a:round/>
            </a:ln>
          </a:bottom>
          <a:insideH>
            <a:ln w="12700" cap="flat">
              <a:solidFill>
                <a:srgbClr val="414141"/>
              </a:solidFill>
              <a:prstDash val="solid"/>
              <a:round/>
            </a:ln>
          </a:insideH>
          <a:insideV>
            <a:ln w="12700" cap="flat">
              <a:solidFill>
                <a:srgbClr val="414141"/>
              </a:solidFill>
              <a:prstDash val="solid"/>
              <a:round/>
            </a:ln>
          </a:insideV>
        </a:tcBdr>
        <a:fill>
          <a:solidFill>
            <a:srgbClr val="414141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"/>
          <a:ea typeface="Times"/>
          <a:cs typeface="Times"/>
        </a:font>
        <a:srgbClr val="414141"/>
      </a:tcTxStyle>
      <a:tcStyle>
        <a:tcBdr>
          <a:left>
            <a:ln w="12700" cap="flat">
              <a:solidFill>
                <a:srgbClr val="414141"/>
              </a:solidFill>
              <a:prstDash val="solid"/>
              <a:round/>
            </a:ln>
          </a:left>
          <a:right>
            <a:ln w="12700" cap="flat">
              <a:solidFill>
                <a:srgbClr val="414141"/>
              </a:solidFill>
              <a:prstDash val="solid"/>
              <a:round/>
            </a:ln>
          </a:right>
          <a:top>
            <a:ln w="12700" cap="flat">
              <a:solidFill>
                <a:srgbClr val="414141"/>
              </a:solidFill>
              <a:prstDash val="solid"/>
              <a:round/>
            </a:ln>
          </a:top>
          <a:bottom>
            <a:ln w="12700" cap="flat">
              <a:solidFill>
                <a:srgbClr val="414141"/>
              </a:solidFill>
              <a:prstDash val="solid"/>
              <a:round/>
            </a:ln>
          </a:bottom>
          <a:insideH>
            <a:ln w="12700" cap="flat">
              <a:solidFill>
                <a:srgbClr val="414141"/>
              </a:solidFill>
              <a:prstDash val="solid"/>
              <a:round/>
            </a:ln>
          </a:insideH>
          <a:insideV>
            <a:ln w="12700" cap="flat">
              <a:solidFill>
                <a:srgbClr val="414141"/>
              </a:solidFill>
              <a:prstDash val="solid"/>
              <a:round/>
            </a:ln>
          </a:insideV>
        </a:tcBdr>
        <a:fill>
          <a:solidFill>
            <a:srgbClr val="414141">
              <a:alpha val="20000"/>
            </a:srgbClr>
          </a:solidFill>
        </a:fill>
      </a:tcStyle>
    </a:firstCol>
    <a:lastRow>
      <a:tcTxStyle b="on" i="off">
        <a:font>
          <a:latin typeface="Times"/>
          <a:ea typeface="Times"/>
          <a:cs typeface="Times"/>
        </a:font>
        <a:srgbClr val="414141"/>
      </a:tcTxStyle>
      <a:tcStyle>
        <a:tcBdr>
          <a:left>
            <a:ln w="12700" cap="flat">
              <a:solidFill>
                <a:srgbClr val="414141"/>
              </a:solidFill>
              <a:prstDash val="solid"/>
              <a:round/>
            </a:ln>
          </a:left>
          <a:right>
            <a:ln w="12700" cap="flat">
              <a:solidFill>
                <a:srgbClr val="414141"/>
              </a:solidFill>
              <a:prstDash val="solid"/>
              <a:round/>
            </a:ln>
          </a:right>
          <a:top>
            <a:ln w="50800" cap="flat">
              <a:solidFill>
                <a:srgbClr val="414141"/>
              </a:solidFill>
              <a:prstDash val="solid"/>
              <a:round/>
            </a:ln>
          </a:top>
          <a:bottom>
            <a:ln w="12700" cap="flat">
              <a:solidFill>
                <a:srgbClr val="414141"/>
              </a:solidFill>
              <a:prstDash val="solid"/>
              <a:round/>
            </a:ln>
          </a:bottom>
          <a:insideH>
            <a:ln w="12700" cap="flat">
              <a:solidFill>
                <a:srgbClr val="414141"/>
              </a:solidFill>
              <a:prstDash val="solid"/>
              <a:round/>
            </a:ln>
          </a:insideH>
          <a:insideV>
            <a:ln w="12700" cap="flat">
              <a:solidFill>
                <a:srgbClr val="414141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imes"/>
          <a:ea typeface="Times"/>
          <a:cs typeface="Times"/>
        </a:font>
        <a:srgbClr val="414141"/>
      </a:tcTxStyle>
      <a:tcStyle>
        <a:tcBdr>
          <a:left>
            <a:ln w="12700" cap="flat">
              <a:solidFill>
                <a:srgbClr val="414141"/>
              </a:solidFill>
              <a:prstDash val="solid"/>
              <a:round/>
            </a:ln>
          </a:left>
          <a:right>
            <a:ln w="12700" cap="flat">
              <a:solidFill>
                <a:srgbClr val="414141"/>
              </a:solidFill>
              <a:prstDash val="solid"/>
              <a:round/>
            </a:ln>
          </a:right>
          <a:top>
            <a:ln w="12700" cap="flat">
              <a:solidFill>
                <a:srgbClr val="414141"/>
              </a:solidFill>
              <a:prstDash val="solid"/>
              <a:round/>
            </a:ln>
          </a:top>
          <a:bottom>
            <a:ln w="25400" cap="flat">
              <a:solidFill>
                <a:srgbClr val="414141"/>
              </a:solidFill>
              <a:prstDash val="solid"/>
              <a:round/>
            </a:ln>
          </a:bottom>
          <a:insideH>
            <a:ln w="12700" cap="flat">
              <a:solidFill>
                <a:srgbClr val="414141"/>
              </a:solidFill>
              <a:prstDash val="solid"/>
              <a:round/>
            </a:ln>
          </a:insideH>
          <a:insideV>
            <a:ln w="12700" cap="flat">
              <a:solidFill>
                <a:srgbClr val="414141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1" name="Shape 13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el &amp;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508000" y="6591300"/>
            <a:ext cx="11999454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4" name="Shape 14"/>
          <p:cNvSpPr/>
          <p:nvPr/>
        </p:nvSpPr>
        <p:spPr>
          <a:xfrm>
            <a:off x="507997" y="4089400"/>
            <a:ext cx="12000025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" name="Shape 15"/>
          <p:cNvSpPr/>
          <p:nvPr/>
        </p:nvSpPr>
        <p:spPr>
          <a:xfrm flipV="1">
            <a:off x="7994300" y="4526255"/>
            <a:ext cx="4" cy="1642762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" name="Shape 16"/>
          <p:cNvSpPr/>
          <p:nvPr>
            <p:ph type="body" sz="quarter" idx="1"/>
          </p:nvPr>
        </p:nvSpPr>
        <p:spPr>
          <a:xfrm>
            <a:off x="508000" y="3505200"/>
            <a:ext cx="7200900" cy="508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2400"/>
            </a:lvl1pPr>
            <a:lvl2pPr marL="783166" indent="-313266">
              <a:lnSpc>
                <a:spcPct val="110000"/>
              </a:lnSpc>
              <a:spcBef>
                <a:spcPts val="0"/>
              </a:spcBef>
              <a:buClrTx/>
              <a:buFontTx/>
              <a:defRPr i="1" sz="2400"/>
            </a:lvl2pPr>
            <a:lvl3pPr marL="1253064" indent="-313264">
              <a:lnSpc>
                <a:spcPct val="110000"/>
              </a:lnSpc>
              <a:spcBef>
                <a:spcPts val="0"/>
              </a:spcBef>
              <a:buClrTx/>
              <a:buFontTx/>
              <a:defRPr i="1" sz="2400"/>
            </a:lvl3pPr>
            <a:lvl4pPr marL="1722964" indent="-313264">
              <a:lnSpc>
                <a:spcPct val="110000"/>
              </a:lnSpc>
              <a:spcBef>
                <a:spcPts val="0"/>
              </a:spcBef>
              <a:buClrTx/>
              <a:buFontTx/>
              <a:defRPr i="1" sz="2400"/>
            </a:lvl4pPr>
            <a:lvl5pPr marL="2192864" indent="-313264">
              <a:lnSpc>
                <a:spcPct val="110000"/>
              </a:lnSpc>
              <a:spcBef>
                <a:spcPts val="0"/>
              </a:spcBef>
              <a:buClrTx/>
              <a:buFontTx/>
              <a:defRPr i="1" sz="2400"/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7" name="Shape 17"/>
          <p:cNvSpPr/>
          <p:nvPr>
            <p:ph type="title"/>
          </p:nvPr>
        </p:nvSpPr>
        <p:spPr>
          <a:xfrm>
            <a:off x="508000" y="4140200"/>
            <a:ext cx="7200900" cy="24130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Titeltekst</a:t>
            </a:r>
          </a:p>
        </p:txBody>
      </p:sp>
      <p:sp>
        <p:nvSpPr>
          <p:cNvPr id="18" name="Shape 18"/>
          <p:cNvSpPr/>
          <p:nvPr>
            <p:ph type="body" sz="quarter" idx="13"/>
          </p:nvPr>
        </p:nvSpPr>
        <p:spPr>
          <a:xfrm>
            <a:off x="8280400" y="4140200"/>
            <a:ext cx="4241800" cy="2413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" name="Shape 1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type="body" sz="quarter" idx="1"/>
          </p:nvPr>
        </p:nvSpPr>
        <p:spPr>
          <a:xfrm>
            <a:off x="533400" y="5969000"/>
            <a:ext cx="11938000" cy="609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1200"/>
              </a:spcBef>
              <a:buClrTx/>
              <a:buSzTx/>
              <a:buFontTx/>
              <a:buNone/>
              <a:defRPr i="1" sz="3000"/>
            </a:lvl1pPr>
            <a:lvl2pPr marL="861482" indent="-391582" algn="ctr">
              <a:spcBef>
                <a:spcPts val="1200"/>
              </a:spcBef>
              <a:buClrTx/>
              <a:buFontTx/>
              <a:defRPr i="1" sz="3000"/>
            </a:lvl2pPr>
            <a:lvl3pPr marL="1331382" indent="-391582" algn="ctr">
              <a:spcBef>
                <a:spcPts val="1200"/>
              </a:spcBef>
              <a:buClrTx/>
              <a:buFontTx/>
              <a:defRPr i="1" sz="3000"/>
            </a:lvl3pPr>
            <a:lvl4pPr marL="1801283" indent="-391582" algn="ctr">
              <a:spcBef>
                <a:spcPts val="1200"/>
              </a:spcBef>
              <a:buClrTx/>
              <a:buFontTx/>
              <a:defRPr i="1" sz="3000"/>
            </a:lvl4pPr>
            <a:lvl5pPr marL="2271183" indent="-391583" algn="ctr">
              <a:spcBef>
                <a:spcPts val="1200"/>
              </a:spcBef>
              <a:buClrTx/>
              <a:buFontTx/>
              <a:defRPr i="1" sz="3000"/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08" name="Shape 108"/>
          <p:cNvSpPr/>
          <p:nvPr>
            <p:ph type="body" sz="quarter" idx="13"/>
          </p:nvPr>
        </p:nvSpPr>
        <p:spPr>
          <a:xfrm>
            <a:off x="1270000" y="4254500"/>
            <a:ext cx="10464800" cy="7112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9" name="Shape 10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7" name="Shape 11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F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 flipV="1">
            <a:off x="7994300" y="7053552"/>
            <a:ext cx="4" cy="1642762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7" name="Shape 27"/>
          <p:cNvSpPr/>
          <p:nvPr/>
        </p:nvSpPr>
        <p:spPr>
          <a:xfrm>
            <a:off x="508000" y="9131300"/>
            <a:ext cx="11999454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" name="Shape 28"/>
          <p:cNvSpPr/>
          <p:nvPr/>
        </p:nvSpPr>
        <p:spPr>
          <a:xfrm>
            <a:off x="507997" y="6629400"/>
            <a:ext cx="12000025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9" name="Shape 29"/>
          <p:cNvSpPr/>
          <p:nvPr/>
        </p:nvSpPr>
        <p:spPr>
          <a:xfrm flipV="1">
            <a:off x="7994300" y="7053552"/>
            <a:ext cx="4" cy="1642762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508000" y="6096000"/>
            <a:ext cx="7200900" cy="508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2400"/>
            </a:lvl1pPr>
            <a:lvl2pPr marL="783166" indent="-313266">
              <a:lnSpc>
                <a:spcPct val="110000"/>
              </a:lnSpc>
              <a:spcBef>
                <a:spcPts val="0"/>
              </a:spcBef>
              <a:buClrTx/>
              <a:buFontTx/>
              <a:defRPr i="1" sz="2400"/>
            </a:lvl2pPr>
            <a:lvl3pPr marL="1253064" indent="-313264">
              <a:lnSpc>
                <a:spcPct val="110000"/>
              </a:lnSpc>
              <a:spcBef>
                <a:spcPts val="0"/>
              </a:spcBef>
              <a:buClrTx/>
              <a:buFontTx/>
              <a:defRPr i="1" sz="2400"/>
            </a:lvl3pPr>
            <a:lvl4pPr marL="1722964" indent="-313264">
              <a:lnSpc>
                <a:spcPct val="110000"/>
              </a:lnSpc>
              <a:spcBef>
                <a:spcPts val="0"/>
              </a:spcBef>
              <a:buClrTx/>
              <a:buFontTx/>
              <a:defRPr i="1" sz="2400"/>
            </a:lvl4pPr>
            <a:lvl5pPr marL="2192864" indent="-313264">
              <a:lnSpc>
                <a:spcPct val="110000"/>
              </a:lnSpc>
              <a:spcBef>
                <a:spcPts val="0"/>
              </a:spcBef>
              <a:buClrTx/>
              <a:buFontTx/>
              <a:defRPr i="1" sz="2400"/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31" name="Shape 31"/>
          <p:cNvSpPr/>
          <p:nvPr>
            <p:ph type="pic" idx="13"/>
          </p:nvPr>
        </p:nvSpPr>
        <p:spPr>
          <a:xfrm>
            <a:off x="596900" y="633459"/>
            <a:ext cx="11811000" cy="520700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2" name="Shape 32"/>
          <p:cNvSpPr/>
          <p:nvPr>
            <p:ph type="title"/>
          </p:nvPr>
        </p:nvSpPr>
        <p:spPr>
          <a:xfrm>
            <a:off x="508000" y="6680200"/>
            <a:ext cx="7200900" cy="24130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Titeltekst</a:t>
            </a:r>
          </a:p>
        </p:txBody>
      </p:sp>
      <p:sp>
        <p:nvSpPr>
          <p:cNvPr id="33" name="Shape 33"/>
          <p:cNvSpPr/>
          <p:nvPr>
            <p:ph type="body" sz="quarter" idx="14"/>
          </p:nvPr>
        </p:nvSpPr>
        <p:spPr>
          <a:xfrm>
            <a:off x="8280400" y="6680200"/>
            <a:ext cx="4241800" cy="2413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4" name="Shape 3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el - Mi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>
            <p:ph type="title"/>
          </p:nvPr>
        </p:nvSpPr>
        <p:spPr>
          <a:xfrm>
            <a:off x="508000" y="3670300"/>
            <a:ext cx="11988800" cy="2413000"/>
          </a:xfrm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42" name="Shape 4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Foto -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07998" y="4876800"/>
            <a:ext cx="5676379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0" name="Shape 50"/>
          <p:cNvSpPr/>
          <p:nvPr/>
        </p:nvSpPr>
        <p:spPr>
          <a:xfrm>
            <a:off x="507999" y="2768600"/>
            <a:ext cx="5676319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1" name="Shape 51"/>
          <p:cNvSpPr/>
          <p:nvPr>
            <p:ph type="body" sz="quarter" idx="1"/>
          </p:nvPr>
        </p:nvSpPr>
        <p:spPr>
          <a:xfrm>
            <a:off x="508000" y="2171700"/>
            <a:ext cx="5676900" cy="508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2400"/>
            </a:lvl1pPr>
            <a:lvl2pPr marL="783166" indent="-313266">
              <a:lnSpc>
                <a:spcPct val="110000"/>
              </a:lnSpc>
              <a:spcBef>
                <a:spcPts val="0"/>
              </a:spcBef>
              <a:buClrTx/>
              <a:buFontTx/>
              <a:defRPr i="1" sz="2400"/>
            </a:lvl2pPr>
            <a:lvl3pPr marL="1253064" indent="-313264">
              <a:lnSpc>
                <a:spcPct val="110000"/>
              </a:lnSpc>
              <a:spcBef>
                <a:spcPts val="0"/>
              </a:spcBef>
              <a:buClrTx/>
              <a:buFontTx/>
              <a:defRPr i="1" sz="2400"/>
            </a:lvl3pPr>
            <a:lvl4pPr marL="1722964" indent="-313264">
              <a:lnSpc>
                <a:spcPct val="110000"/>
              </a:lnSpc>
              <a:spcBef>
                <a:spcPts val="0"/>
              </a:spcBef>
              <a:buClrTx/>
              <a:buFontTx/>
              <a:defRPr i="1" sz="2400"/>
            </a:lvl4pPr>
            <a:lvl5pPr marL="2192864" indent="-313264">
              <a:lnSpc>
                <a:spcPct val="110000"/>
              </a:lnSpc>
              <a:spcBef>
                <a:spcPts val="0"/>
              </a:spcBef>
              <a:buClrTx/>
              <a:buFontTx/>
              <a:defRPr i="1" sz="2400"/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52" name="Shape 52"/>
          <p:cNvSpPr/>
          <p:nvPr>
            <p:ph type="pic" sz="half" idx="13"/>
          </p:nvPr>
        </p:nvSpPr>
        <p:spPr>
          <a:xfrm>
            <a:off x="6818217" y="647698"/>
            <a:ext cx="5588004" cy="83312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3" name="Shape 53"/>
          <p:cNvSpPr/>
          <p:nvPr>
            <p:ph type="title"/>
          </p:nvPr>
        </p:nvSpPr>
        <p:spPr>
          <a:xfrm>
            <a:off x="508000" y="2806700"/>
            <a:ext cx="5676900" cy="2032000"/>
          </a:xfrm>
          <a:prstGeom prst="rect">
            <a:avLst/>
          </a:prstGeom>
        </p:spPr>
        <p:txBody>
          <a:bodyPr/>
          <a:lstStyle>
            <a:lvl1pPr algn="l">
              <a:defRPr sz="5600"/>
            </a:lvl1pPr>
          </a:lstStyle>
          <a:p>
            <a:pPr/>
            <a:r>
              <a:t>Titeltekst</a:t>
            </a:r>
          </a:p>
        </p:txBody>
      </p:sp>
      <p:sp>
        <p:nvSpPr>
          <p:cNvPr id="54" name="Shape 54"/>
          <p:cNvSpPr/>
          <p:nvPr>
            <p:ph type="body" sz="quarter" idx="14"/>
          </p:nvPr>
        </p:nvSpPr>
        <p:spPr>
          <a:xfrm>
            <a:off x="508000" y="5029200"/>
            <a:ext cx="5676900" cy="4013200"/>
          </a:xfrm>
          <a:prstGeom prst="rect">
            <a:avLst/>
          </a:prstGeom>
        </p:spPr>
        <p:txBody>
          <a:bodyPr anchor="t"/>
          <a:lstStyle/>
          <a:p>
            <a:pPr/>
          </a:p>
        </p:txBody>
      </p:sp>
      <p:sp>
        <p:nvSpPr>
          <p:cNvPr id="55" name="Shape 5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- O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63" name="Shape 6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&amp;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71" name="Shape 7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72" name="Shape 7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, Aufzählung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type="pic" sz="half" idx="13"/>
          </p:nvPr>
        </p:nvSpPr>
        <p:spPr>
          <a:xfrm>
            <a:off x="6819900" y="2654300"/>
            <a:ext cx="5588000" cy="6350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0" name="Shape 8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81" name="Shape 81"/>
          <p:cNvSpPr/>
          <p:nvPr>
            <p:ph type="body" sz="half" idx="1"/>
          </p:nvPr>
        </p:nvSpPr>
        <p:spPr>
          <a:xfrm>
            <a:off x="508000" y="2730500"/>
            <a:ext cx="5816600" cy="6350000"/>
          </a:xfrm>
          <a:prstGeom prst="rect">
            <a:avLst/>
          </a:prstGeom>
        </p:spPr>
        <p:txBody>
          <a:bodyPr/>
          <a:lstStyle>
            <a:lvl1pPr marL="393700" indent="-393700">
              <a:spcBef>
                <a:spcPts val="1800"/>
              </a:spcBef>
              <a:buSzPct val="65000"/>
              <a:defRPr sz="3000"/>
            </a:lvl1pPr>
            <a:lvl2pPr marL="787400" indent="-393700">
              <a:spcBef>
                <a:spcPts val="1800"/>
              </a:spcBef>
              <a:buSzPct val="65000"/>
              <a:defRPr sz="3000"/>
            </a:lvl2pPr>
            <a:lvl3pPr marL="1181100" indent="-393700">
              <a:spcBef>
                <a:spcPts val="1800"/>
              </a:spcBef>
              <a:buSzPct val="65000"/>
              <a:defRPr sz="3000"/>
            </a:lvl3pPr>
            <a:lvl4pPr marL="1574800" indent="-393700">
              <a:spcBef>
                <a:spcPts val="1800"/>
              </a:spcBef>
              <a:buSzPct val="65000"/>
              <a:defRPr sz="3000"/>
            </a:lvl4pPr>
            <a:lvl5pPr marL="1968500" indent="-393700">
              <a:spcBef>
                <a:spcPts val="1800"/>
              </a:spcBef>
              <a:buSzPct val="65000"/>
              <a:defRPr sz="3000"/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82" name="Shape 8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type="body" idx="1"/>
          </p:nvPr>
        </p:nvSpPr>
        <p:spPr>
          <a:xfrm>
            <a:off x="508000" y="1270000"/>
            <a:ext cx="11988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90" name="Shape 9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Foto - 3 Stü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type="pic" sz="quarter" idx="13"/>
          </p:nvPr>
        </p:nvSpPr>
        <p:spPr>
          <a:xfrm>
            <a:off x="6856317" y="4772797"/>
            <a:ext cx="5499104" cy="42291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8" name="Shape 98"/>
          <p:cNvSpPr/>
          <p:nvPr>
            <p:ph type="pic" sz="quarter" idx="14"/>
          </p:nvPr>
        </p:nvSpPr>
        <p:spPr>
          <a:xfrm>
            <a:off x="6860561" y="609600"/>
            <a:ext cx="5499104" cy="3530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9" name="Shape 99"/>
          <p:cNvSpPr/>
          <p:nvPr>
            <p:ph type="pic" sz="half" idx="15"/>
          </p:nvPr>
        </p:nvSpPr>
        <p:spPr>
          <a:xfrm>
            <a:off x="557117" y="609598"/>
            <a:ext cx="5588006" cy="83947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0" name="Shape 10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507997" y="2171700"/>
            <a:ext cx="11997298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" name="Shape 3"/>
          <p:cNvSpPr/>
          <p:nvPr/>
        </p:nvSpPr>
        <p:spPr>
          <a:xfrm>
            <a:off x="507997" y="635000"/>
            <a:ext cx="11997298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" name="Shape 4"/>
          <p:cNvSpPr/>
          <p:nvPr>
            <p:ph type="title"/>
          </p:nvPr>
        </p:nvSpPr>
        <p:spPr>
          <a:xfrm>
            <a:off x="508000" y="800100"/>
            <a:ext cx="11988800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Titeltekst</a:t>
            </a:r>
          </a:p>
        </p:txBody>
      </p:sp>
      <p:sp>
        <p:nvSpPr>
          <p:cNvPr id="5" name="Shape 5"/>
          <p:cNvSpPr/>
          <p:nvPr>
            <p:ph type="body" idx="1"/>
          </p:nvPr>
        </p:nvSpPr>
        <p:spPr>
          <a:xfrm>
            <a:off x="508000" y="2628900"/>
            <a:ext cx="11988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6" name="Shape 6"/>
          <p:cNvSpPr/>
          <p:nvPr>
            <p:ph type="sldNum" sz="quarter" idx="2"/>
          </p:nvPr>
        </p:nvSpPr>
        <p:spPr>
          <a:xfrm>
            <a:off x="6324599" y="9258300"/>
            <a:ext cx="342901" cy="4064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1pPr>
      <a:lvl2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2pPr>
      <a:lvl3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3pPr>
      <a:lvl4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4pPr>
      <a:lvl5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5pPr>
      <a:lvl6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6pPr>
      <a:lvl7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7pPr>
      <a:lvl8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8pPr>
      <a:lvl9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9pPr>
    </p:titleStyle>
    <p:bodyStyle>
      <a:lvl1pPr marL="4699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1pPr>
      <a:lvl2pPr marL="9398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2pPr>
      <a:lvl3pPr marL="14097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3pPr>
      <a:lvl4pPr marL="18796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4pPr>
      <a:lvl5pPr marL="23495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5pPr>
      <a:lvl6pPr marL="28194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6pPr>
      <a:lvl7pPr marL="32893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7pPr>
      <a:lvl8pPr marL="37592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8pPr>
      <a:lvl9pPr marL="42291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jpe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jpe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tif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tif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type="title"/>
          </p:nvPr>
        </p:nvSpPr>
        <p:spPr>
          <a:xfrm>
            <a:off x="508000" y="3556000"/>
            <a:ext cx="11988800" cy="2413000"/>
          </a:xfrm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/>
          <a:p>
            <a:pPr>
              <a:lnSpc>
                <a:spcPct val="200000"/>
              </a:lnSpc>
              <a:spcBef>
                <a:spcPts val="0"/>
              </a:spcBef>
              <a:defRPr sz="36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Behandling af Patienter med </a:t>
            </a:r>
            <a:r>
              <a:rPr u="sng"/>
              <a:t>Pilonidalcyste</a:t>
            </a:r>
          </a:p>
          <a:p>
            <a:pPr>
              <a:lnSpc>
                <a:spcPct val="200000"/>
              </a:lnSpc>
              <a:spcBef>
                <a:spcPts val="0"/>
              </a:spcBef>
              <a:defRPr sz="36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ved Kirurgisk Afdeling i Sønderborg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Pilonidalcyste</a:t>
            </a:r>
          </a:p>
        </p:txBody>
      </p:sp>
      <p:sp>
        <p:nvSpPr>
          <p:cNvPr id="165" name="Shape 16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3000" u="sng"/>
            </a:pPr>
            <a:r>
              <a:t>Efter primær lukning:</a:t>
            </a:r>
          </a:p>
          <a:p>
            <a:pPr marL="0" indent="0">
              <a:buSzTx/>
              <a:buNone/>
              <a:defRPr sz="3000"/>
            </a:pPr>
            <a:r>
              <a:t>Kompliceret opheling hos 40-69%</a:t>
            </a:r>
          </a:p>
          <a:p>
            <a:pPr marL="0" indent="0">
              <a:buSzTx/>
              <a:buNone/>
              <a:defRPr sz="3000"/>
            </a:pPr>
            <a:r>
              <a:t>Recidiv hos 16%</a:t>
            </a:r>
          </a:p>
          <a:p>
            <a:pPr marL="0" indent="0">
              <a:buSzTx/>
              <a:buNone/>
              <a:defRPr sz="3000"/>
            </a:pPr>
          </a:p>
          <a:p>
            <a:pPr marL="0" indent="0">
              <a:buSzTx/>
              <a:buNone/>
              <a:defRPr sz="3000" u="sng"/>
            </a:pPr>
            <a:r>
              <a:t>Recidiv efter 3 år:</a:t>
            </a:r>
          </a:p>
          <a:p>
            <a:pPr marL="0" indent="0">
              <a:buSzTx/>
              <a:buNone/>
              <a:defRPr sz="3000"/>
            </a:pPr>
            <a:r>
              <a:t>21% efter lukning i midtlinien</a:t>
            </a:r>
          </a:p>
          <a:p>
            <a:pPr marL="0" indent="0">
              <a:buSzTx/>
              <a:buNone/>
              <a:defRPr sz="3000"/>
            </a:pPr>
            <a:r>
              <a:t>12% efter åben sårbehandling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Pilonidalcyste</a:t>
            </a:r>
          </a:p>
        </p:txBody>
      </p:sp>
      <p:sp>
        <p:nvSpPr>
          <p:cNvPr id="168" name="Shape 168"/>
          <p:cNvSpPr/>
          <p:nvPr>
            <p:ph type="body" idx="1"/>
          </p:nvPr>
        </p:nvSpPr>
        <p:spPr>
          <a:xfrm>
            <a:off x="507998" y="2620048"/>
            <a:ext cx="11988805" cy="6096004"/>
          </a:xfrm>
          <a:prstGeom prst="rect">
            <a:avLst/>
          </a:prstGeom>
        </p:spPr>
        <p:txBody>
          <a:bodyPr anchor="t"/>
          <a:lstStyle/>
          <a:p>
            <a:pPr marL="0" indent="0" algn="ctr">
              <a:buSzTx/>
              <a:buNone/>
              <a:defRPr sz="3200" u="sng"/>
            </a:pPr>
            <a:r>
              <a:t>Konklusion</a:t>
            </a:r>
          </a:p>
          <a:p>
            <a:pPr marL="0" indent="0">
              <a:buSzTx/>
              <a:buNone/>
              <a:defRPr sz="3200"/>
            </a:pPr>
            <a:r>
              <a:t>Såret heler hurtigere efter en primær lukning, men har en øget risico for recidiv.</a:t>
            </a:r>
          </a:p>
          <a:p>
            <a:pPr marL="0" indent="0">
              <a:buSzTx/>
              <a:buNone/>
              <a:defRPr sz="3200"/>
            </a:pPr>
            <a:r>
              <a:t>Suturer ved siden af midtlinien heler bedre op, men har et mindre godt resultat i forhold til kosmetik.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/>
          <p:nvPr>
            <p:ph type="title"/>
          </p:nvPr>
        </p:nvSpPr>
        <p:spPr>
          <a:xfrm>
            <a:off x="508000" y="793750"/>
            <a:ext cx="11988800" cy="1219200"/>
          </a:xfrm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Pilonidalcyste</a:t>
            </a:r>
          </a:p>
        </p:txBody>
      </p:sp>
      <p:sp>
        <p:nvSpPr>
          <p:cNvPr id="171" name="Shape 17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 algn="ctr">
              <a:buSzTx/>
              <a:buNone/>
              <a:defRPr sz="3200"/>
            </a:pPr>
          </a:p>
          <a:p>
            <a:pPr marL="0" indent="0" algn="ctr">
              <a:buSzTx/>
              <a:buNone/>
              <a:defRPr sz="3200"/>
            </a:pPr>
            <a:r>
              <a:t>Åben sårbehandling</a:t>
            </a:r>
          </a:p>
          <a:p>
            <a:pPr marL="0" indent="0" algn="ctr">
              <a:buSzTx/>
              <a:buNone/>
              <a:defRPr sz="3000"/>
            </a:pPr>
          </a:p>
          <a:p>
            <a:pPr marL="0" indent="0" algn="ctr">
              <a:buSzTx/>
              <a:buNone/>
              <a:defRPr b="1" u="sng"/>
            </a:pPr>
            <a:r>
              <a:t>Pico-Vac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image4.png" descr="Bild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692900" y="2565400"/>
            <a:ext cx="5842000" cy="6680200"/>
          </a:xfrm>
          <a:prstGeom prst="rect">
            <a:avLst/>
          </a:prstGeom>
        </p:spPr>
      </p:pic>
      <p:sp>
        <p:nvSpPr>
          <p:cNvPr id="174" name="Shape 174"/>
          <p:cNvSpPr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PICO - VAC</a:t>
            </a:r>
          </a:p>
        </p:txBody>
      </p:sp>
      <p:sp>
        <p:nvSpPr>
          <p:cNvPr id="175" name="Shape 175"/>
          <p:cNvSpPr/>
          <p:nvPr>
            <p:ph type="body" sz="quarter" idx="1"/>
          </p:nvPr>
        </p:nvSpPr>
        <p:spPr>
          <a:xfrm>
            <a:off x="508000" y="2730500"/>
            <a:ext cx="3966949" cy="6350000"/>
          </a:xfrm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</a:pPr>
            <a:r>
              <a:t>Ekstra </a:t>
            </a:r>
          </a:p>
          <a:p>
            <a:pPr marL="0" indent="0">
              <a:buSzTx/>
              <a:buNone/>
            </a:pPr>
            <a:r>
              <a:t>silikonestrimler</a:t>
            </a:r>
          </a:p>
          <a:p>
            <a:pPr marL="0" indent="0">
              <a:buSzTx/>
              <a:buNone/>
            </a:pPr>
            <a:r>
              <a:t>for at få plasteret tæt!</a:t>
            </a:r>
          </a:p>
        </p:txBody>
      </p:sp>
      <p:pic>
        <p:nvPicPr>
          <p:cNvPr id="176" name="image5.jpg" descr="page8image181750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89820" y="2178050"/>
            <a:ext cx="11340732" cy="8502651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Shape 177"/>
          <p:cNvSpPr/>
          <p:nvPr/>
        </p:nvSpPr>
        <p:spPr>
          <a:xfrm>
            <a:off x="3397250" y="1146808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solidFill>
                  <a:srgbClr val="000000"/>
                </a:solidFill>
              </a:defRPr>
            </a:lvl1pPr>
          </a:lstStyle>
          <a:p>
            <a:pPr/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image4.png" descr="Bild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692900" y="2565400"/>
            <a:ext cx="5842000" cy="6680200"/>
          </a:xfrm>
          <a:prstGeom prst="rect">
            <a:avLst/>
          </a:prstGeom>
        </p:spPr>
      </p:pic>
      <p:sp>
        <p:nvSpPr>
          <p:cNvPr id="180" name="Shape 180"/>
          <p:cNvSpPr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Pilonidalcyste</a:t>
            </a:r>
          </a:p>
        </p:txBody>
      </p:sp>
      <p:sp>
        <p:nvSpPr>
          <p:cNvPr id="181" name="Shape 181"/>
          <p:cNvSpPr/>
          <p:nvPr>
            <p:ph type="body" sz="quarter" idx="1"/>
          </p:nvPr>
        </p:nvSpPr>
        <p:spPr>
          <a:xfrm>
            <a:off x="507998" y="2730500"/>
            <a:ext cx="2086706" cy="6350000"/>
          </a:xfrm>
          <a:prstGeom prst="rect">
            <a:avLst/>
          </a:prstGeom>
          <a:ln w="25400">
            <a:solidFill>
              <a:srgbClr val="66635F"/>
            </a:solidFill>
          </a:ln>
        </p:spPr>
        <p:txBody>
          <a:bodyPr anchor="t"/>
          <a:lstStyle/>
          <a:p>
            <a:pPr marL="0" indent="0">
              <a:spcBef>
                <a:spcPts val="0"/>
              </a:spcBef>
              <a:buSzTx/>
              <a:buNone/>
            </a:pPr>
            <a:r>
              <a:t>Pico-VAC</a:t>
            </a:r>
          </a:p>
          <a:p>
            <a:pPr marL="0" indent="0">
              <a:spcBef>
                <a:spcPts val="0"/>
              </a:spcBef>
              <a:buSzTx/>
              <a:buNone/>
            </a:pPr>
            <a:r>
              <a:t>med sug på.</a:t>
            </a:r>
          </a:p>
        </p:txBody>
      </p:sp>
      <p:pic>
        <p:nvPicPr>
          <p:cNvPr id="182" name="image6.jpg" descr="page15image182131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95694" y="2573358"/>
            <a:ext cx="9929309" cy="7444448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Shape 183"/>
          <p:cNvSpPr/>
          <p:nvPr/>
        </p:nvSpPr>
        <p:spPr>
          <a:xfrm>
            <a:off x="3397250" y="1146808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solidFill>
                  <a:srgbClr val="000000"/>
                </a:solidFill>
              </a:defRPr>
            </a:lvl1pPr>
          </a:lstStyle>
          <a:p>
            <a:pPr/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Pilonidalcyste</a:t>
            </a:r>
          </a:p>
        </p:txBody>
      </p:sp>
      <p:sp>
        <p:nvSpPr>
          <p:cNvPr id="186" name="Shape 186"/>
          <p:cNvSpPr/>
          <p:nvPr>
            <p:ph type="body" idx="1"/>
          </p:nvPr>
        </p:nvSpPr>
        <p:spPr>
          <a:xfrm>
            <a:off x="508000" y="2641600"/>
            <a:ext cx="11988800" cy="6096000"/>
          </a:xfrm>
          <a:prstGeom prst="rect">
            <a:avLst/>
          </a:prstGeom>
        </p:spPr>
        <p:txBody>
          <a:bodyPr anchor="t"/>
          <a:lstStyle/>
          <a:p>
            <a:pPr marL="0" indent="0" algn="ctr">
              <a:buSzTx/>
              <a:buNone/>
              <a:defRPr sz="3200"/>
            </a:pPr>
            <a:r>
              <a:t>Primær lukning af såret</a:t>
            </a:r>
          </a:p>
          <a:p>
            <a:pPr marL="0" indent="0">
              <a:buSzTx/>
              <a:buNone/>
              <a:defRPr sz="3200" u="sng"/>
            </a:pPr>
            <a:r>
              <a:t>Ad modum:</a:t>
            </a:r>
          </a:p>
          <a:p>
            <a:pPr marL="0" indent="0">
              <a:buSzTx/>
              <a:buNone/>
              <a:defRPr sz="3200"/>
            </a:pPr>
            <a:r>
              <a:t>Karydakis</a:t>
            </a:r>
          </a:p>
          <a:p>
            <a:pPr marL="0" indent="0">
              <a:buSzTx/>
              <a:buNone/>
              <a:defRPr sz="3200"/>
            </a:pPr>
            <a:r>
              <a:t>Bascom (kløft løft)</a:t>
            </a:r>
          </a:p>
          <a:p>
            <a:pPr marL="0" indent="0">
              <a:buSzTx/>
              <a:buNone/>
              <a:defRPr sz="3200"/>
            </a:pPr>
          </a:p>
          <a:p>
            <a:pPr marL="0" indent="0">
              <a:buSzTx/>
              <a:buNone/>
              <a:defRPr sz="2800"/>
            </a:pPr>
            <a:r>
              <a:t>Der findes ved begge operationsmetoder mange/rigelig modifikationer.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Karydakis</a:t>
            </a:r>
          </a:p>
        </p:txBody>
      </p:sp>
      <p:sp>
        <p:nvSpPr>
          <p:cNvPr id="189" name="Shape 189"/>
          <p:cNvSpPr/>
          <p:nvPr>
            <p:ph type="body" idx="1"/>
          </p:nvPr>
        </p:nvSpPr>
        <p:spPr>
          <a:xfrm>
            <a:off x="508000" y="2637749"/>
            <a:ext cx="11988800" cy="6096004"/>
          </a:xfrm>
          <a:prstGeom prst="rect">
            <a:avLst/>
          </a:prstGeom>
        </p:spPr>
        <p:txBody>
          <a:bodyPr anchor="t"/>
          <a:lstStyle/>
          <a:p>
            <a:pPr marL="0" indent="0" defTabSz="455673">
              <a:spcBef>
                <a:spcPts val="1800"/>
              </a:spcBef>
              <a:buSzTx/>
              <a:buNone/>
              <a:defRPr sz="2300"/>
            </a:pPr>
            <a:r>
              <a:t>Sutur i 3 lag!</a:t>
            </a:r>
          </a:p>
          <a:p>
            <a:pPr marL="0" indent="0" defTabSz="455673">
              <a:spcBef>
                <a:spcPts val="1800"/>
              </a:spcBef>
              <a:buSzTx/>
              <a:buNone/>
              <a:defRPr sz="2300"/>
            </a:pPr>
            <a:r>
              <a:t>1. Dækning af sårbunden med mobiliseret fedtlap   </a:t>
            </a:r>
          </a:p>
          <a:p>
            <a:pPr marL="0" indent="0" defTabSz="455673">
              <a:spcBef>
                <a:spcPts val="1800"/>
              </a:spcBef>
              <a:buSzTx/>
              <a:buNone/>
              <a:defRPr sz="2300"/>
            </a:pPr>
            <a:r>
              <a:t>    (Karydakislap).</a:t>
            </a:r>
          </a:p>
          <a:p>
            <a:pPr marL="0" indent="0" defTabSz="455673">
              <a:spcBef>
                <a:spcPts val="1800"/>
              </a:spcBef>
              <a:buSzTx/>
              <a:buNone/>
              <a:defRPr sz="2300"/>
            </a:pPr>
            <a:r>
              <a:t>2. Fixation af 2. suturrække på 1. suturrække </a:t>
            </a:r>
          </a:p>
          <a:p>
            <a:pPr lvl="2" marL="0" indent="356615" defTabSz="455673">
              <a:spcBef>
                <a:spcPts val="1800"/>
              </a:spcBef>
              <a:buSzTx/>
              <a:buNone/>
              <a:defRPr sz="2300"/>
            </a:pPr>
            <a:r>
              <a:t>Inverterende sutur</a:t>
            </a:r>
          </a:p>
          <a:p>
            <a:pPr lvl="2" marL="0" indent="356615" defTabSz="455673">
              <a:spcBef>
                <a:spcPts val="1800"/>
              </a:spcBef>
              <a:buSzTx/>
              <a:buNone/>
              <a:defRPr sz="2300"/>
            </a:pPr>
            <a:r>
              <a:t>for at danne konturen af balderne/midterfuren</a:t>
            </a:r>
          </a:p>
          <a:p>
            <a:pPr marL="0" indent="0" defTabSz="455673">
              <a:spcBef>
                <a:spcPts val="1800"/>
              </a:spcBef>
              <a:buSzTx/>
              <a:buNone/>
              <a:defRPr sz="2300"/>
            </a:pPr>
            <a:r>
              <a:t>3. Hudsutur</a:t>
            </a:r>
          </a:p>
          <a:p>
            <a:pPr marL="0" indent="0" defTabSz="455673">
              <a:spcBef>
                <a:spcPts val="1800"/>
              </a:spcBef>
              <a:buSzTx/>
              <a:buNone/>
              <a:defRPr sz="2300"/>
            </a:pPr>
          </a:p>
          <a:p>
            <a:pPr marL="0" indent="0" defTabSz="455673">
              <a:spcBef>
                <a:spcPts val="1800"/>
              </a:spcBef>
              <a:buSzTx/>
              <a:buNone/>
              <a:defRPr sz="2300"/>
            </a:pPr>
            <a:r>
              <a:t>Plus PicoVAC som dræn!</a:t>
            </a:r>
          </a:p>
        </p:txBody>
      </p:sp>
      <p:sp>
        <p:nvSpPr>
          <p:cNvPr id="190" name="Shape 190"/>
          <p:cNvSpPr/>
          <p:nvPr/>
        </p:nvSpPr>
        <p:spPr>
          <a:xfrm>
            <a:off x="3799640" y="5327748"/>
            <a:ext cx="447905" cy="3"/>
          </a:xfrm>
          <a:prstGeom prst="line">
            <a:avLst/>
          </a:prstGeom>
          <a:ln w="25400">
            <a:solidFill>
              <a:srgbClr val="414141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Individuel behandlling</a:t>
            </a:r>
          </a:p>
        </p:txBody>
      </p:sp>
      <p:sp>
        <p:nvSpPr>
          <p:cNvPr id="193" name="Shape 193"/>
          <p:cNvSpPr/>
          <p:nvPr>
            <p:ph type="body" idx="1"/>
          </p:nvPr>
        </p:nvSpPr>
        <p:spPr>
          <a:xfrm>
            <a:off x="508000" y="2637749"/>
            <a:ext cx="11988800" cy="6096004"/>
          </a:xfrm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3200"/>
            </a:pPr>
            <a:r>
              <a:t>Afhægig af :</a:t>
            </a:r>
          </a:p>
          <a:p>
            <a:pPr>
              <a:buClrTx/>
              <a:buSzPct val="75000"/>
              <a:buFontTx/>
              <a:buChar char="•"/>
              <a:defRPr sz="3200"/>
            </a:pPr>
            <a:r>
              <a:t>Størrelsen af såret</a:t>
            </a:r>
          </a:p>
          <a:p>
            <a:pPr>
              <a:buClrTx/>
              <a:buSzPct val="75000"/>
              <a:buFontTx/>
              <a:buChar char="•"/>
              <a:defRPr sz="3200"/>
            </a:pPr>
            <a:r>
              <a:t>Patientens psykiske tilstand</a:t>
            </a:r>
          </a:p>
          <a:p>
            <a:pPr>
              <a:buClrTx/>
              <a:buSzPct val="75000"/>
              <a:buFontTx/>
              <a:buChar char="•"/>
              <a:defRPr sz="3200"/>
            </a:pPr>
            <a:r>
              <a:t>Hygiejnen</a:t>
            </a:r>
          </a:p>
          <a:p>
            <a:pPr>
              <a:buClrTx/>
              <a:buSzPct val="75000"/>
              <a:buFontTx/>
              <a:buChar char="•"/>
              <a:defRPr sz="3200"/>
            </a:pPr>
          </a:p>
          <a:p>
            <a:pPr marL="0" indent="0">
              <a:buSzTx/>
              <a:buNone/>
              <a:defRPr b="1" sz="3200" u="sng">
                <a:solidFill>
                  <a:schemeClr val="accent5">
                    <a:satOff val="-19810"/>
                    <a:lumOff val="-12941"/>
                  </a:schemeClr>
                </a:solidFill>
              </a:defRPr>
            </a:pPr>
            <a:r>
              <a:t>There is no single treatment plan that is right for all patients!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Postoperativ Sårpleje</a:t>
            </a:r>
          </a:p>
        </p:txBody>
      </p:sp>
      <p:sp>
        <p:nvSpPr>
          <p:cNvPr id="196" name="Shape 19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3200" u="sng"/>
            </a:pPr>
            <a:r>
              <a:t>Åben sår:</a:t>
            </a:r>
          </a:p>
          <a:p>
            <a:pPr marL="0" indent="0">
              <a:buSzTx/>
              <a:buNone/>
              <a:defRPr sz="3200"/>
            </a:pPr>
            <a:r>
              <a:t>Dagligt sårskift med skylning og indlæggelse af Aquacel.</a:t>
            </a:r>
          </a:p>
          <a:p>
            <a:pPr marL="0" indent="0">
              <a:buSzTx/>
              <a:buNone/>
              <a:defRPr sz="3200"/>
            </a:pPr>
          </a:p>
          <a:p>
            <a:pPr marL="0" indent="0">
              <a:buSzTx/>
              <a:buNone/>
              <a:defRPr sz="3200" u="sng"/>
            </a:pPr>
            <a:r>
              <a:t>Primær lukning af såret/PicoVAC:</a:t>
            </a:r>
          </a:p>
          <a:p>
            <a:pPr marL="0" indent="0">
              <a:buSzTx/>
              <a:buNone/>
              <a:defRPr sz="3200"/>
            </a:pPr>
            <a:r>
              <a:t>Skiftning af Pico-VAC hver 3. til 4. dag.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image4.png" descr="Bild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692900" y="2565400"/>
            <a:ext cx="5842000" cy="6680200"/>
          </a:xfrm>
          <a:prstGeom prst="rect">
            <a:avLst/>
          </a:prstGeom>
        </p:spPr>
      </p:pic>
      <p:sp>
        <p:nvSpPr>
          <p:cNvPr id="199" name="Shape 199"/>
          <p:cNvSpPr/>
          <p:nvPr>
            <p:ph type="title"/>
          </p:nvPr>
        </p:nvSpPr>
        <p:spPr>
          <a:xfrm>
            <a:off x="508000" y="793750"/>
            <a:ext cx="11988800" cy="1219200"/>
          </a:xfrm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Pilonidalcyste postoperativ</a:t>
            </a:r>
          </a:p>
        </p:txBody>
      </p:sp>
      <p:sp>
        <p:nvSpPr>
          <p:cNvPr id="200" name="Shape 200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>
              <a:spcBef>
                <a:spcPts val="0"/>
              </a:spcBef>
              <a:buSzTx/>
              <a:buNone/>
              <a:defRPr b="1" sz="3200"/>
            </a:pPr>
            <a:r>
              <a:t>Barbering </a:t>
            </a:r>
          </a:p>
          <a:p>
            <a:pPr marL="0" indent="0">
              <a:spcBef>
                <a:spcPts val="0"/>
              </a:spcBef>
              <a:buSzTx/>
              <a:buNone/>
              <a:defRPr b="1" sz="3200"/>
            </a:pPr>
            <a:r>
              <a:t>af sårkanterne!</a:t>
            </a:r>
          </a:p>
          <a:p>
            <a:pPr marL="0" indent="0">
              <a:spcBef>
                <a:spcPts val="0"/>
              </a:spcBef>
              <a:buSzTx/>
              <a:buNone/>
              <a:defRPr b="1" sz="3200"/>
            </a:pPr>
          </a:p>
          <a:p>
            <a:pPr marL="0" indent="0">
              <a:spcBef>
                <a:spcPts val="0"/>
              </a:spcBef>
              <a:buSzTx/>
              <a:buNone/>
            </a:pPr>
            <a:r>
              <a:t>Omhyggeligt! </a:t>
            </a:r>
          </a:p>
          <a:p>
            <a:pPr marL="0" indent="0">
              <a:spcBef>
                <a:spcPts val="0"/>
              </a:spcBef>
              <a:buSzTx/>
              <a:buNone/>
            </a:pPr>
          </a:p>
          <a:p>
            <a:pPr marL="0" indent="0">
              <a:spcBef>
                <a:spcPts val="0"/>
              </a:spcBef>
              <a:buSzTx/>
              <a:buNone/>
            </a:pPr>
            <a:r>
              <a:t>Regelæssigt! </a:t>
            </a:r>
          </a:p>
          <a:p>
            <a:pPr marL="0" indent="0">
              <a:spcBef>
                <a:spcPts val="0"/>
              </a:spcBef>
              <a:buSzTx/>
              <a:buNone/>
            </a:pPr>
          </a:p>
          <a:p>
            <a:pPr marL="0" indent="0">
              <a:spcBef>
                <a:spcPts val="0"/>
              </a:spcBef>
              <a:buSzTx/>
              <a:buNone/>
            </a:pPr>
            <a:r>
              <a:t>Indtil der er normal</a:t>
            </a:r>
          </a:p>
          <a:p>
            <a:pPr marL="0" indent="0">
              <a:spcBef>
                <a:spcPts val="0"/>
              </a:spcBef>
              <a:buSzTx/>
              <a:buNone/>
              <a:defRPr sz="3200"/>
            </a:pPr>
            <a:r>
              <a:t>hud på såret! </a:t>
            </a:r>
          </a:p>
        </p:txBody>
      </p:sp>
      <p:pic>
        <p:nvPicPr>
          <p:cNvPr id="201" name="image7.jpg" descr="page3image183027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86340" y="2178050"/>
            <a:ext cx="11356910" cy="8509001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Shape 202"/>
          <p:cNvSpPr/>
          <p:nvPr/>
        </p:nvSpPr>
        <p:spPr>
          <a:xfrm>
            <a:off x="3384550" y="1140458"/>
            <a:ext cx="267929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solidFill>
                  <a:srgbClr val="000000"/>
                </a:solidFill>
              </a:defRPr>
            </a:lvl1pPr>
          </a:lstStyle>
          <a:p>
            <a:pPr/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title"/>
          </p:nvPr>
        </p:nvSpPr>
        <p:spPr>
          <a:xfrm>
            <a:off x="596506" y="793748"/>
            <a:ext cx="11988805" cy="1219204"/>
          </a:xfrm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2400" u="sng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Definition</a:t>
            </a:r>
          </a:p>
        </p:txBody>
      </p:sp>
      <p:sp>
        <p:nvSpPr>
          <p:cNvPr id="136" name="Shape 136"/>
          <p:cNvSpPr/>
          <p:nvPr>
            <p:ph type="body" idx="1"/>
          </p:nvPr>
        </p:nvSpPr>
        <p:spPr>
          <a:xfrm>
            <a:off x="508000" y="2418157"/>
            <a:ext cx="11988800" cy="6096006"/>
          </a:xfrm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3000"/>
            </a:pPr>
          </a:p>
          <a:p>
            <a:pPr marL="391583" indent="-391583">
              <a:buClrTx/>
              <a:buSzPct val="75000"/>
              <a:buFontTx/>
              <a:buChar char="•"/>
              <a:defRPr sz="3000"/>
            </a:pPr>
            <a:r>
              <a:t>En erhvervet (ikke medfødt!) kronisk absces.</a:t>
            </a:r>
          </a:p>
          <a:p>
            <a:pPr marL="391583" indent="-391583">
              <a:buClrTx/>
              <a:buSzPct val="75000"/>
              <a:buFontTx/>
              <a:buChar char="•"/>
              <a:defRPr sz="3000"/>
            </a:pPr>
            <a:r>
              <a:t>Med en eller flere fistel åbninger („pit“) i midtlinien mellem nates. </a:t>
            </a:r>
          </a:p>
          <a:p>
            <a:pPr marL="391583" indent="-391583">
              <a:buClrTx/>
              <a:buSzPct val="75000"/>
              <a:buFontTx/>
              <a:buChar char="•"/>
              <a:defRPr sz="3000"/>
            </a:pPr>
            <a:r>
              <a:t>Et underliggende fistelsystem kan give sekundære udløbere mere kranialt i crena ani eller på nates.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/>
          <p:nvPr>
            <p:ph type="title"/>
          </p:nvPr>
        </p:nvSpPr>
        <p:spPr>
          <a:xfrm>
            <a:off x="508000" y="793750"/>
            <a:ext cx="11988800" cy="1219200"/>
          </a:xfrm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>
                <a:solidFill>
                  <a:srgbClr val="41414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Pilonidalcyste postoperativ</a:t>
            </a:r>
          </a:p>
        </p:txBody>
      </p:sp>
      <p:sp>
        <p:nvSpPr>
          <p:cNvPr id="205" name="Shape 20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57200">
              <a:lnSpc>
                <a:spcPts val="2800"/>
              </a:lnSpc>
              <a:spcBef>
                <a:spcPts val="0"/>
              </a:spcBef>
              <a:buSzTx/>
              <a:buNone/>
              <a:defRPr sz="1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 </a:t>
            </a:r>
          </a:p>
        </p:txBody>
      </p:sp>
      <p:pic>
        <p:nvPicPr>
          <p:cNvPr id="206" name="image8.tif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21504" y="3930650"/>
            <a:ext cx="5761793" cy="48014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Pilonidalcyste</a:t>
            </a:r>
          </a:p>
        </p:txBody>
      </p:sp>
      <p:sp>
        <p:nvSpPr>
          <p:cNvPr id="209" name="Shape 20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b="1" u="sng">
                <a:solidFill>
                  <a:schemeClr val="accent4">
                    <a:satOff val="-16520"/>
                    <a:lumOff val="-12039"/>
                  </a:schemeClr>
                </a:solidFill>
              </a:defRPr>
            </a:lvl1pPr>
          </a:lstStyle>
          <a:p>
            <a:pPr/>
            <a:r>
              <a:t>Pilonidal treatment is 10% surgery and 90% aftercare!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32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www.pilonidal.org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image9.tif" descr="Bild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5533" t="0" r="5532" b="0"/>
          <a:stretch>
            <a:fillRect/>
          </a:stretch>
        </p:blipFill>
        <p:spPr>
          <a:xfrm>
            <a:off x="0" y="0"/>
            <a:ext cx="13004801" cy="97536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type="title"/>
          </p:nvPr>
        </p:nvSpPr>
        <p:spPr>
          <a:xfrm>
            <a:off x="508000" y="793750"/>
            <a:ext cx="11988800" cy="1219200"/>
          </a:xfrm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2400" u="sng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Forekomst</a:t>
            </a:r>
          </a:p>
        </p:txBody>
      </p:sp>
      <p:sp>
        <p:nvSpPr>
          <p:cNvPr id="139" name="Shape 139"/>
          <p:cNvSpPr/>
          <p:nvPr>
            <p:ph type="body" idx="1"/>
          </p:nvPr>
        </p:nvSpPr>
        <p:spPr>
          <a:xfrm>
            <a:off x="508000" y="2400300"/>
            <a:ext cx="11988800" cy="6096000"/>
          </a:xfrm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3000"/>
            </a:pPr>
          </a:p>
          <a:p>
            <a:pPr marL="391583" indent="-391583">
              <a:buClrTx/>
              <a:buSzPct val="75000"/>
              <a:buFontTx/>
              <a:buChar char="•"/>
              <a:defRPr sz="3000"/>
            </a:pPr>
            <a:r>
              <a:t>Incidensen: 0,25% (norsk studie). </a:t>
            </a:r>
          </a:p>
          <a:p>
            <a:pPr marL="391583" indent="-391583">
              <a:buClrTx/>
              <a:buSzPct val="75000"/>
              <a:buFontTx/>
              <a:buChar char="•"/>
              <a:defRPr sz="3000"/>
            </a:pPr>
            <a:r>
              <a:t>Omkring halvdelen af tilfældene er asymtomatiske. </a:t>
            </a:r>
          </a:p>
          <a:p>
            <a:pPr marL="391583" indent="-391583">
              <a:buClrTx/>
              <a:buSzPct val="75000"/>
              <a:buFontTx/>
              <a:buChar char="•"/>
              <a:defRPr sz="3000"/>
            </a:pPr>
            <a:r>
              <a:t>Det er hyppigere hos mænd end hos kvinder (2:1). Det tilskrives den mere udbredte hårvækst hos mænd samt hormonelle faktorer. </a:t>
            </a:r>
          </a:p>
          <a:p>
            <a:pPr marL="391583" indent="-391583">
              <a:buClrTx/>
              <a:buSzPct val="75000"/>
              <a:buFontTx/>
              <a:buChar char="•"/>
              <a:defRPr sz="3000"/>
            </a:pPr>
            <a:r>
              <a:t>Det er oftest inden 40 årsalderen. Peak omkring 19-21 år.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Patogenese</a:t>
            </a:r>
          </a:p>
        </p:txBody>
      </p:sp>
      <p:sp>
        <p:nvSpPr>
          <p:cNvPr id="142" name="Shape 14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>
              <a:buClrTx/>
              <a:buSzPct val="75000"/>
              <a:buFontTx/>
              <a:buChar char="•"/>
            </a:pPr>
            <a:r>
              <a:t>Begynder i en dilateret hårfollikel i crena ani, hvor huden er stramt bundet ned mod os cocygis.</a:t>
            </a:r>
          </a:p>
          <a:p>
            <a:pPr>
              <a:buClrTx/>
              <a:buSzPct val="75000"/>
              <a:buFontTx/>
              <a:buChar char="•"/>
            </a:pPr>
            <a:r>
              <a:t>Dilatationen opstår pga. mekanisk påvirkning, som f. eks. langvarig siddende arbejde (“Jeep Disease“, cykelryttere).</a:t>
            </a:r>
          </a:p>
          <a:p>
            <a:pPr>
              <a:buClrTx/>
              <a:buSzPct val="75000"/>
              <a:buFontTx/>
              <a:buChar char="•"/>
            </a:pPr>
            <a:r>
              <a:t>Den dilaterede hårfollikel brister basalt, hvorefter keratin og hår kan trænge ned i subcutis.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title"/>
          </p:nvPr>
        </p:nvSpPr>
        <p:spPr>
          <a:xfrm>
            <a:off x="507998" y="793748"/>
            <a:ext cx="11988805" cy="1219204"/>
          </a:xfrm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Patogenese</a:t>
            </a:r>
          </a:p>
        </p:txBody>
      </p:sp>
      <p:sp>
        <p:nvSpPr>
          <p:cNvPr id="145" name="Shape 14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3000"/>
            </a:pPr>
          </a:p>
        </p:txBody>
      </p:sp>
      <p:pic>
        <p:nvPicPr>
          <p:cNvPr id="146" name="image2.jpeg" descr="page1image181302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19400" y="3378200"/>
            <a:ext cx="7620000" cy="5080002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47"/>
          <p:cNvSpPr/>
          <p:nvPr/>
        </p:nvSpPr>
        <p:spPr>
          <a:xfrm>
            <a:off x="2819400" y="316610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solidFill>
                  <a:srgbClr val="000000"/>
                </a:solidFill>
              </a:defRPr>
            </a:lvl1pPr>
          </a:lstStyle>
          <a:p>
            <a:pPr/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type="title"/>
          </p:nvPr>
        </p:nvSpPr>
        <p:spPr>
          <a:xfrm>
            <a:off x="508000" y="793750"/>
            <a:ext cx="11988800" cy="1219200"/>
          </a:xfrm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Pilonidalcyste</a:t>
            </a:r>
          </a:p>
        </p:txBody>
      </p:sp>
      <p:sp>
        <p:nvSpPr>
          <p:cNvPr id="150" name="Shape 15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</a:p>
        </p:txBody>
      </p:sp>
      <p:sp>
        <p:nvSpPr>
          <p:cNvPr id="151" name="Shape 151"/>
          <p:cNvSpPr/>
          <p:nvPr/>
        </p:nvSpPr>
        <p:spPr>
          <a:xfrm>
            <a:off x="4978400" y="47218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solidFill>
                  <a:srgbClr val="000000"/>
                </a:solidFill>
              </a:defRPr>
            </a:lvl1pPr>
          </a:lstStyle>
          <a:p>
            <a:pPr/>
            <a:r>
              <a:t> </a:t>
            </a:r>
          </a:p>
        </p:txBody>
      </p:sp>
      <p:pic>
        <p:nvPicPr>
          <p:cNvPr id="152" name="image3.jpg" descr="page1image180518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15367" y="3701982"/>
            <a:ext cx="6342266" cy="3780968"/>
          </a:xfrm>
          <a:prstGeom prst="rect">
            <a:avLst/>
          </a:prstGeom>
          <a:ln w="12700">
            <a:miter lim="400000"/>
          </a:ln>
          <a:effectLst>
            <a:reflection blurRad="0" stA="50000" stPos="0" endA="0" endPos="40000" dist="0" dir="5400000" fadeDir="5400000" sx="100000" sy="-100000" kx="0" ky="0" algn="bl" rotWithShape="0"/>
          </a:effectLst>
        </p:spPr>
      </p:pic>
      <p:sp>
        <p:nvSpPr>
          <p:cNvPr id="153" name="Shape 153"/>
          <p:cNvSpPr/>
          <p:nvPr/>
        </p:nvSpPr>
        <p:spPr>
          <a:xfrm>
            <a:off x="5105400" y="48488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solidFill>
                  <a:srgbClr val="000000"/>
                </a:solidFill>
              </a:defRPr>
            </a:lvl1pPr>
          </a:lstStyle>
          <a:p>
            <a:pPr/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type="title"/>
          </p:nvPr>
        </p:nvSpPr>
        <p:spPr>
          <a:xfrm>
            <a:off x="507997" y="793748"/>
            <a:ext cx="11988805" cy="1219204"/>
          </a:xfrm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28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Symptomer</a:t>
            </a:r>
          </a:p>
        </p:txBody>
      </p:sp>
      <p:sp>
        <p:nvSpPr>
          <p:cNvPr id="156" name="Shape 15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3000" u="sng"/>
            </a:pPr>
            <a:r>
              <a:t>Kroniske fase:</a:t>
            </a:r>
          </a:p>
          <a:p>
            <a:pPr marL="0" indent="0">
              <a:buSzTx/>
              <a:buNone/>
              <a:defRPr sz="3000"/>
            </a:pPr>
            <a:r>
              <a:t>Intermitterende hævelse og ømhed over os sacrum og/eller serøs eller blodig sekretion.</a:t>
            </a:r>
          </a:p>
          <a:p>
            <a:pPr marL="0" indent="0">
              <a:buSzTx/>
              <a:buNone/>
              <a:defRPr sz="3000"/>
            </a:pPr>
          </a:p>
          <a:p>
            <a:pPr marL="0" indent="0">
              <a:buSzTx/>
              <a:buNone/>
              <a:defRPr sz="3000" u="sng"/>
            </a:pPr>
            <a:r>
              <a:t>Akut fase:</a:t>
            </a:r>
          </a:p>
          <a:p>
            <a:pPr marL="0" indent="0">
              <a:buSzTx/>
              <a:buNone/>
              <a:defRPr sz="3000"/>
            </a:pPr>
            <a:r>
              <a:t>Absces med rødme, hævelse og udtalte smerter.</a:t>
            </a:r>
          </a:p>
          <a:p>
            <a:pPr marL="0" indent="0">
              <a:buSzTx/>
              <a:buNone/>
              <a:defRPr sz="3000"/>
            </a:pPr>
            <a:r>
              <a:t>Ca. 50% af patienter med pilonidalcyste får en absces.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Akut Pilonidalcyste</a:t>
            </a:r>
          </a:p>
        </p:txBody>
      </p:sp>
      <p:sp>
        <p:nvSpPr>
          <p:cNvPr id="159" name="Shape 159"/>
          <p:cNvSpPr/>
          <p:nvPr>
            <p:ph type="body" idx="1"/>
          </p:nvPr>
        </p:nvSpPr>
        <p:spPr>
          <a:prstGeom prst="rect">
            <a:avLst/>
          </a:prstGeom>
          <a:solidFill>
            <a:srgbClr val="FFFFFF"/>
          </a:solidFill>
        </p:spPr>
        <p:txBody>
          <a:bodyPr anchor="t"/>
          <a:lstStyle/>
          <a:p>
            <a:pPr lvl="1" marL="0" indent="228600" algn="ctr">
              <a:buSzTx/>
              <a:buNone/>
              <a:defRPr b="1" sz="3200">
                <a:solidFill>
                  <a:schemeClr val="accent4">
                    <a:satOff val="-16520"/>
                    <a:lumOff val="-12039"/>
                  </a:schemeClr>
                </a:solidFill>
              </a:defRPr>
            </a:pPr>
          </a:p>
          <a:p>
            <a:pPr lvl="1" marL="0" indent="228600" algn="ctr">
              <a:buSzTx/>
              <a:buNone/>
              <a:defRPr b="1" sz="3400">
                <a:solidFill>
                  <a:schemeClr val="accent4">
                    <a:satOff val="-16520"/>
                    <a:lumOff val="-12039"/>
                  </a:schemeClr>
                </a:solidFill>
              </a:defRPr>
            </a:pPr>
            <a:r>
              <a:t> </a:t>
            </a:r>
            <a:r>
              <a:rPr u="sng"/>
              <a:t>med absces</a:t>
            </a:r>
            <a:endParaRPr u="sng"/>
          </a:p>
          <a:p>
            <a:pPr lvl="1" marL="0" indent="228600" algn="ctr">
              <a:buSzTx/>
              <a:buNone/>
              <a:defRPr b="1" sz="3200">
                <a:solidFill>
                  <a:schemeClr val="accent4">
                    <a:satOff val="-16520"/>
                    <a:lumOff val="-12039"/>
                  </a:schemeClr>
                </a:solidFill>
              </a:defRPr>
            </a:pPr>
          </a:p>
          <a:p>
            <a:pPr lvl="1" marL="701841" indent="-320841">
              <a:buClrTx/>
              <a:buSzPct val="100000"/>
              <a:buFontTx/>
              <a:buChar char="•"/>
              <a:defRPr b="1" sz="3200">
                <a:solidFill>
                  <a:schemeClr val="accent4">
                    <a:satOff val="-16520"/>
                    <a:lumOff val="-12039"/>
                  </a:schemeClr>
                </a:solidFill>
              </a:defRPr>
            </a:pPr>
            <a:r>
              <a:t>akut behandling for</a:t>
            </a:r>
            <a:r>
              <a:t>e</a:t>
            </a:r>
            <a:r>
              <a:t>går ved Kirurgisk Afdeling i </a:t>
            </a:r>
            <a:r>
              <a:rPr u="sng"/>
              <a:t>Aabenraa </a:t>
            </a:r>
          </a:p>
          <a:p>
            <a:pPr lvl="1" marL="701841" indent="-320841">
              <a:buClrTx/>
              <a:buSzPct val="100000"/>
              <a:buFontTx/>
              <a:buChar char="•"/>
              <a:defRPr b="1" sz="3200">
                <a:solidFill>
                  <a:schemeClr val="accent4">
                    <a:satOff val="-16520"/>
                    <a:lumOff val="-12039"/>
                  </a:schemeClr>
                </a:solidFill>
              </a:defRPr>
            </a:pPr>
            <a:r>
              <a:t>via FAM</a:t>
            </a:r>
          </a:p>
          <a:p>
            <a:pPr lvl="1" marL="701841" indent="-320841">
              <a:buClrTx/>
              <a:buSzPct val="100000"/>
              <a:buFontTx/>
              <a:buChar char="•"/>
              <a:defRPr b="1" sz="3200">
                <a:solidFill>
                  <a:schemeClr val="accent4">
                    <a:satOff val="-16520"/>
                    <a:lumOff val="-12039"/>
                  </a:schemeClr>
                </a:solidFill>
              </a:defRPr>
            </a:pPr>
            <a:r>
              <a:t>incision af absces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type="title"/>
          </p:nvPr>
        </p:nvSpPr>
        <p:spPr>
          <a:xfrm>
            <a:off x="508000" y="793750"/>
            <a:ext cx="11988800" cy="1219200"/>
          </a:xfrm>
          <a:prstGeom prst="rect">
            <a:avLst/>
          </a:prstGeom>
          <a:gradFill>
            <a:gsLst>
              <a:gs pos="0">
                <a:schemeClr val="accent4">
                  <a:hueOff val="-233152"/>
                  <a:satOff val="51231"/>
                  <a:lumOff val="23762"/>
                </a:schemeClr>
              </a:gs>
              <a:gs pos="35000">
                <a:srgbClr val="FFE7C5"/>
              </a:gs>
              <a:gs pos="100000">
                <a:schemeClr val="accent4">
                  <a:hueOff val="-295904"/>
                  <a:satOff val="51231"/>
                  <a:lumOff val="35390"/>
                </a:schemeClr>
              </a:gs>
            </a:gsLst>
            <a:lin ang="16200000"/>
          </a:gradFill>
          <a:ln w="9525">
            <a:solidFill>
              <a:srgbClr val="C9A663"/>
            </a:solidFill>
            <a:rou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defRPr sz="15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pPr>
          </a:p>
          <a:p>
            <a:pPr>
              <a:lnSpc>
                <a:spcPct val="120000"/>
              </a:lnSpc>
              <a:spcBef>
                <a:spcPts val="0"/>
              </a:spcBef>
              <a:defRPr sz="2400" u="sng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Vores aktuel</a:t>
            </a:r>
            <a:r>
              <a:t>le</a:t>
            </a:r>
            <a:r>
              <a:t> </a:t>
            </a:r>
            <a:r>
              <a:t>b</a:t>
            </a:r>
            <a:r>
              <a:t>ehandlingstilbud</a:t>
            </a:r>
          </a:p>
        </p:txBody>
      </p:sp>
      <p:sp>
        <p:nvSpPr>
          <p:cNvPr id="162" name="Shape 16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 algn="ctr">
              <a:buSzTx/>
              <a:buNone/>
              <a:defRPr sz="3200" u="sng"/>
            </a:pPr>
          </a:p>
          <a:p>
            <a:pPr marL="0" indent="0" algn="just">
              <a:buSzTx/>
              <a:buNone/>
              <a:defRPr sz="3000"/>
            </a:pPr>
            <a:r>
              <a:t>1.  Excision</a:t>
            </a:r>
          </a:p>
          <a:p>
            <a:pPr marL="0" indent="0" algn="just">
              <a:buSzTx/>
              <a:buNone/>
              <a:defRPr sz="3000"/>
            </a:pPr>
            <a:r>
              <a:t>     (Pit Picking)</a:t>
            </a:r>
          </a:p>
          <a:p>
            <a:pPr marL="0" indent="0" algn="just">
              <a:buSzTx/>
              <a:buNone/>
              <a:defRPr sz="3000"/>
            </a:pPr>
          </a:p>
          <a:p>
            <a:pPr marL="0" indent="0" algn="just">
              <a:buSzTx/>
              <a:buNone/>
              <a:defRPr sz="3000"/>
            </a:pPr>
            <a:r>
              <a:t>2. Åben sårbehandling</a:t>
            </a:r>
          </a:p>
          <a:p>
            <a:pPr marL="0" indent="0" algn="just">
              <a:buSzTx/>
              <a:buNone/>
              <a:defRPr sz="3000"/>
            </a:pPr>
            <a:r>
              <a:t>    Primær lukning af såret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New_Template4">
  <a:themeElements>
    <a:clrScheme name="New_Template4">
      <a:dk1>
        <a:srgbClr val="414141"/>
      </a:dk1>
      <a:lt1>
        <a:srgbClr val="FFFFFF"/>
      </a:lt1>
      <a:dk2>
        <a:srgbClr val="A7A7A7"/>
      </a:dk2>
      <a:lt2>
        <a:srgbClr val="535353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414141"/>
            </a:solidFill>
            <a:effectLst/>
            <a:uFillTx/>
            <a:latin typeface="Times"/>
            <a:ea typeface="Times"/>
            <a:cs typeface="Times"/>
            <a:sym typeface="Time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414141"/>
            </a:solidFill>
            <a:effectLst/>
            <a:uFillTx/>
            <a:latin typeface="Times"/>
            <a:ea typeface="Times"/>
            <a:cs typeface="Times"/>
            <a:sym typeface="Time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4">
  <a:themeElements>
    <a:clrScheme name="New_Template4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414141"/>
            </a:solidFill>
            <a:effectLst/>
            <a:uFillTx/>
            <a:latin typeface="Times"/>
            <a:ea typeface="Times"/>
            <a:cs typeface="Times"/>
            <a:sym typeface="Time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414141"/>
            </a:solidFill>
            <a:effectLst/>
            <a:uFillTx/>
            <a:latin typeface="Times"/>
            <a:ea typeface="Times"/>
            <a:cs typeface="Times"/>
            <a:sym typeface="Time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